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33CCB-12C8-4895-BC73-6949884ACDC8}" type="datetimeFigureOut">
              <a:rPr lang="en-GB" smtClean="0"/>
              <a:t>06/02/2018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2497C-098D-4AD9-851C-7F4E791BBF66}" type="slidenum">
              <a:rPr lang="en-GB" smtClean="0"/>
              <a:t>‹#›</a:t>
            </a:fld>
            <a:endParaRPr lang="en-GB"/>
          </a:p>
        </p:txBody>
      </p:sp>
    </p:spTree>
    <p:extLst>
      <p:ext uri="{BB962C8B-B14F-4D97-AF65-F5344CB8AC3E}">
        <p14:creationId xmlns:p14="http://schemas.microsoft.com/office/powerpoint/2010/main" val="355903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75A7A-702E-4BE4-AC71-98C6421517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28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75A7A-702E-4BE4-AC71-98C6421517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89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75A7A-702E-4BE4-AC71-98C6421517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80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75A7A-702E-4BE4-AC71-98C6421517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43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135" indent="0" algn="ctr">
              <a:buNone/>
              <a:defRPr>
                <a:solidFill>
                  <a:schemeClr val="tx1">
                    <a:tint val="75000"/>
                  </a:schemeClr>
                </a:solidFill>
              </a:defRPr>
            </a:lvl2pPr>
            <a:lvl3pPr marL="1088268" indent="0" algn="ctr">
              <a:buNone/>
              <a:defRPr>
                <a:solidFill>
                  <a:schemeClr val="tx1">
                    <a:tint val="75000"/>
                  </a:schemeClr>
                </a:solidFill>
              </a:defRPr>
            </a:lvl3pPr>
            <a:lvl4pPr marL="1632403" indent="0" algn="ctr">
              <a:buNone/>
              <a:defRPr>
                <a:solidFill>
                  <a:schemeClr val="tx1">
                    <a:tint val="75000"/>
                  </a:schemeClr>
                </a:solidFill>
              </a:defRPr>
            </a:lvl4pPr>
            <a:lvl5pPr marL="2176538" indent="0" algn="ctr">
              <a:buNone/>
              <a:defRPr>
                <a:solidFill>
                  <a:schemeClr val="tx1">
                    <a:tint val="75000"/>
                  </a:schemeClr>
                </a:solidFill>
              </a:defRPr>
            </a:lvl5pPr>
            <a:lvl6pPr marL="2720671" indent="0" algn="ctr">
              <a:buNone/>
              <a:defRPr>
                <a:solidFill>
                  <a:schemeClr val="tx1">
                    <a:tint val="75000"/>
                  </a:schemeClr>
                </a:solidFill>
              </a:defRPr>
            </a:lvl6pPr>
            <a:lvl7pPr marL="3264806" indent="0" algn="ctr">
              <a:buNone/>
              <a:defRPr>
                <a:solidFill>
                  <a:schemeClr val="tx1">
                    <a:tint val="75000"/>
                  </a:schemeClr>
                </a:solidFill>
              </a:defRPr>
            </a:lvl7pPr>
            <a:lvl8pPr marL="3808941" indent="0" algn="ctr">
              <a:buNone/>
              <a:defRPr>
                <a:solidFill>
                  <a:schemeClr val="tx1">
                    <a:tint val="75000"/>
                  </a:schemeClr>
                </a:solidFill>
              </a:defRPr>
            </a:lvl8pPr>
            <a:lvl9pPr marL="43530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EA713F-CB75-4544-AB44-B59A0011EB9A}"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425064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A713F-CB75-4544-AB44-B59A0011EB9A}"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10760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500367" y="2051051"/>
            <a:ext cx="15360651" cy="43691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4186" y="2051051"/>
            <a:ext cx="45882983" cy="43691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A713F-CB75-4544-AB44-B59A0011EB9A}"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258875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A713F-CB75-4544-AB44-B59A0011EB9A}"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50063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34"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400">
                <a:solidFill>
                  <a:schemeClr val="tx1">
                    <a:tint val="75000"/>
                  </a:schemeClr>
                </a:solidFill>
              </a:defRPr>
            </a:lvl1pPr>
            <a:lvl2pPr marL="544135" indent="0">
              <a:buNone/>
              <a:defRPr sz="2133">
                <a:solidFill>
                  <a:schemeClr val="tx1">
                    <a:tint val="75000"/>
                  </a:schemeClr>
                </a:solidFill>
              </a:defRPr>
            </a:lvl2pPr>
            <a:lvl3pPr marL="1088268" indent="0">
              <a:buNone/>
              <a:defRPr sz="1933">
                <a:solidFill>
                  <a:schemeClr val="tx1">
                    <a:tint val="75000"/>
                  </a:schemeClr>
                </a:solidFill>
              </a:defRPr>
            </a:lvl3pPr>
            <a:lvl4pPr marL="1632403" indent="0">
              <a:buNone/>
              <a:defRPr sz="1667">
                <a:solidFill>
                  <a:schemeClr val="tx1">
                    <a:tint val="75000"/>
                  </a:schemeClr>
                </a:solidFill>
              </a:defRPr>
            </a:lvl4pPr>
            <a:lvl5pPr marL="2176538" indent="0">
              <a:buNone/>
              <a:defRPr sz="1667">
                <a:solidFill>
                  <a:schemeClr val="tx1">
                    <a:tint val="75000"/>
                  </a:schemeClr>
                </a:solidFill>
              </a:defRPr>
            </a:lvl5pPr>
            <a:lvl6pPr marL="2720671" indent="0">
              <a:buNone/>
              <a:defRPr sz="1667">
                <a:solidFill>
                  <a:schemeClr val="tx1">
                    <a:tint val="75000"/>
                  </a:schemeClr>
                </a:solidFill>
              </a:defRPr>
            </a:lvl6pPr>
            <a:lvl7pPr marL="3264806" indent="0">
              <a:buNone/>
              <a:defRPr sz="1667">
                <a:solidFill>
                  <a:schemeClr val="tx1">
                    <a:tint val="75000"/>
                  </a:schemeClr>
                </a:solidFill>
              </a:defRPr>
            </a:lvl7pPr>
            <a:lvl8pPr marL="3808941" indent="0">
              <a:buNone/>
              <a:defRPr sz="1667">
                <a:solidFill>
                  <a:schemeClr val="tx1">
                    <a:tint val="75000"/>
                  </a:schemeClr>
                </a:solidFill>
              </a:defRPr>
            </a:lvl8pPr>
            <a:lvl9pPr marL="4353076" indent="0">
              <a:buNone/>
              <a:defRPr sz="16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A713F-CB75-4544-AB44-B59A0011EB9A}"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379974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4184" y="11947525"/>
            <a:ext cx="30621816" cy="33794700"/>
          </a:xfrm>
        </p:spPr>
        <p:txBody>
          <a:bodyPr/>
          <a:lstStyle>
            <a:lvl1pPr>
              <a:defRPr sz="3334"/>
            </a:lvl1pPr>
            <a:lvl2pPr>
              <a:defRPr sz="28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239202" y="11947525"/>
            <a:ext cx="30621817" cy="33794700"/>
          </a:xfrm>
        </p:spPr>
        <p:txBody>
          <a:bodyPr/>
          <a:lstStyle>
            <a:lvl1pPr>
              <a:defRPr sz="3334"/>
            </a:lvl1pPr>
            <a:lvl2pPr>
              <a:defRPr sz="28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EA713F-CB75-4544-AB44-B59A0011EB9A}"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48509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867" b="1"/>
            </a:lvl1pPr>
            <a:lvl2pPr marL="544135" indent="0">
              <a:buNone/>
              <a:defRPr sz="2400" b="1"/>
            </a:lvl2pPr>
            <a:lvl3pPr marL="1088268" indent="0">
              <a:buNone/>
              <a:defRPr sz="2133" b="1"/>
            </a:lvl3pPr>
            <a:lvl4pPr marL="1632403" indent="0">
              <a:buNone/>
              <a:defRPr sz="1933" b="1"/>
            </a:lvl4pPr>
            <a:lvl5pPr marL="2176538" indent="0">
              <a:buNone/>
              <a:defRPr sz="1933" b="1"/>
            </a:lvl5pPr>
            <a:lvl6pPr marL="2720671" indent="0">
              <a:buNone/>
              <a:defRPr sz="1933" b="1"/>
            </a:lvl6pPr>
            <a:lvl7pPr marL="3264806" indent="0">
              <a:buNone/>
              <a:defRPr sz="1933" b="1"/>
            </a:lvl7pPr>
            <a:lvl8pPr marL="3808941" indent="0">
              <a:buNone/>
              <a:defRPr sz="1933" b="1"/>
            </a:lvl8pPr>
            <a:lvl9pPr marL="4353076" indent="0">
              <a:buNone/>
              <a:defRPr sz="19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67"/>
            </a:lvl1pPr>
            <a:lvl2pPr>
              <a:defRPr sz="2400"/>
            </a:lvl2pPr>
            <a:lvl3pPr>
              <a:defRPr sz="2133"/>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867" b="1"/>
            </a:lvl1pPr>
            <a:lvl2pPr marL="544135" indent="0">
              <a:buNone/>
              <a:defRPr sz="2400" b="1"/>
            </a:lvl2pPr>
            <a:lvl3pPr marL="1088268" indent="0">
              <a:buNone/>
              <a:defRPr sz="2133" b="1"/>
            </a:lvl3pPr>
            <a:lvl4pPr marL="1632403" indent="0">
              <a:buNone/>
              <a:defRPr sz="1933" b="1"/>
            </a:lvl4pPr>
            <a:lvl5pPr marL="2176538" indent="0">
              <a:buNone/>
              <a:defRPr sz="1933" b="1"/>
            </a:lvl5pPr>
            <a:lvl6pPr marL="2720671" indent="0">
              <a:buNone/>
              <a:defRPr sz="1933" b="1"/>
            </a:lvl6pPr>
            <a:lvl7pPr marL="3264806" indent="0">
              <a:buNone/>
              <a:defRPr sz="1933" b="1"/>
            </a:lvl7pPr>
            <a:lvl8pPr marL="3808941" indent="0">
              <a:buNone/>
              <a:defRPr sz="1933" b="1"/>
            </a:lvl8pPr>
            <a:lvl9pPr marL="4353076" indent="0">
              <a:buNone/>
              <a:defRPr sz="19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67"/>
            </a:lvl1pPr>
            <a:lvl2pPr>
              <a:defRPr sz="2400"/>
            </a:lvl2pPr>
            <a:lvl3pPr>
              <a:defRPr sz="2133"/>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EA713F-CB75-4544-AB44-B59A0011EB9A}"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255455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EA713F-CB75-4544-AB44-B59A0011EB9A}"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392931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A713F-CB75-4544-AB44-B59A0011EB9A}"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94346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800"/>
            </a:lvl1pPr>
            <a:lvl2pPr>
              <a:defRPr sz="3334"/>
            </a:lvl2pPr>
            <a:lvl3pPr>
              <a:defRPr sz="28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667"/>
            </a:lvl1pPr>
            <a:lvl2pPr marL="544135" indent="0">
              <a:buNone/>
              <a:defRPr sz="1400"/>
            </a:lvl2pPr>
            <a:lvl3pPr marL="1088268" indent="0">
              <a:buNone/>
              <a:defRPr sz="1200"/>
            </a:lvl3pPr>
            <a:lvl4pPr marL="1632403" indent="0">
              <a:buNone/>
              <a:defRPr sz="1067"/>
            </a:lvl4pPr>
            <a:lvl5pPr marL="2176538" indent="0">
              <a:buNone/>
              <a:defRPr sz="1067"/>
            </a:lvl5pPr>
            <a:lvl6pPr marL="2720671" indent="0">
              <a:buNone/>
              <a:defRPr sz="1067"/>
            </a:lvl6pPr>
            <a:lvl7pPr marL="3264806" indent="0">
              <a:buNone/>
              <a:defRPr sz="1067"/>
            </a:lvl7pPr>
            <a:lvl8pPr marL="3808941" indent="0">
              <a:buNone/>
              <a:defRPr sz="1067"/>
            </a:lvl8pPr>
            <a:lvl9pPr marL="4353076"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2EEA713F-CB75-4544-AB44-B59A0011EB9A}"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337917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00"/>
            </a:lvl1pPr>
            <a:lvl2pPr marL="544135" indent="0">
              <a:buNone/>
              <a:defRPr sz="3334"/>
            </a:lvl2pPr>
            <a:lvl3pPr marL="1088268" indent="0">
              <a:buNone/>
              <a:defRPr sz="2867"/>
            </a:lvl3pPr>
            <a:lvl4pPr marL="1632403" indent="0">
              <a:buNone/>
              <a:defRPr sz="2400"/>
            </a:lvl4pPr>
            <a:lvl5pPr marL="2176538" indent="0">
              <a:buNone/>
              <a:defRPr sz="2400"/>
            </a:lvl5pPr>
            <a:lvl6pPr marL="2720671" indent="0">
              <a:buNone/>
              <a:defRPr sz="2400"/>
            </a:lvl6pPr>
            <a:lvl7pPr marL="3264806" indent="0">
              <a:buNone/>
              <a:defRPr sz="2400"/>
            </a:lvl7pPr>
            <a:lvl8pPr marL="3808941" indent="0">
              <a:buNone/>
              <a:defRPr sz="2400"/>
            </a:lvl8pPr>
            <a:lvl9pPr marL="4353076"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67"/>
            </a:lvl1pPr>
            <a:lvl2pPr marL="544135" indent="0">
              <a:buNone/>
              <a:defRPr sz="1400"/>
            </a:lvl2pPr>
            <a:lvl3pPr marL="1088268" indent="0">
              <a:buNone/>
              <a:defRPr sz="1200"/>
            </a:lvl3pPr>
            <a:lvl4pPr marL="1632403" indent="0">
              <a:buNone/>
              <a:defRPr sz="1067"/>
            </a:lvl4pPr>
            <a:lvl5pPr marL="2176538" indent="0">
              <a:buNone/>
              <a:defRPr sz="1067"/>
            </a:lvl5pPr>
            <a:lvl6pPr marL="2720671" indent="0">
              <a:buNone/>
              <a:defRPr sz="1067"/>
            </a:lvl6pPr>
            <a:lvl7pPr marL="3264806" indent="0">
              <a:buNone/>
              <a:defRPr sz="1067"/>
            </a:lvl7pPr>
            <a:lvl8pPr marL="3808941" indent="0">
              <a:buNone/>
              <a:defRPr sz="1067"/>
            </a:lvl8pPr>
            <a:lvl9pPr marL="4353076"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2EEA713F-CB75-4544-AB44-B59A0011EB9A}"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39BAF-B42B-8F49-8E66-B1A7536C67BB}" type="slidenum">
              <a:rPr lang="en-US" smtClean="0"/>
              <a:t>‹#›</a:t>
            </a:fld>
            <a:endParaRPr lang="en-US"/>
          </a:p>
        </p:txBody>
      </p:sp>
    </p:spTree>
    <p:extLst>
      <p:ext uri="{BB962C8B-B14F-4D97-AF65-F5344CB8AC3E}">
        <p14:creationId xmlns:p14="http://schemas.microsoft.com/office/powerpoint/2010/main" val="54758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63233" tIns="81615" rIns="163233" bIns="81615"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63233" tIns="81615" rIns="163233" bIns="816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63233" tIns="81615" rIns="163233" bIns="81615" rtlCol="0" anchor="ctr"/>
          <a:lstStyle>
            <a:lvl1pPr algn="l">
              <a:defRPr sz="1400">
                <a:solidFill>
                  <a:schemeClr val="tx1">
                    <a:tint val="75000"/>
                  </a:schemeClr>
                </a:solidFill>
              </a:defRPr>
            </a:lvl1pPr>
          </a:lstStyle>
          <a:p>
            <a:fld id="{2EEA713F-CB75-4544-AB44-B59A0011EB9A}" type="datetimeFigureOut">
              <a:rPr lang="en-US" smtClean="0"/>
              <a:t>2/6/2018</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63233" tIns="81615" rIns="163233" bIns="81615"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63233" tIns="81615" rIns="163233" bIns="81615" rtlCol="0" anchor="ctr"/>
          <a:lstStyle>
            <a:lvl1pPr algn="r">
              <a:defRPr sz="1400">
                <a:solidFill>
                  <a:schemeClr val="tx1">
                    <a:tint val="75000"/>
                  </a:schemeClr>
                </a:solidFill>
              </a:defRPr>
            </a:lvl1pPr>
          </a:lstStyle>
          <a:p>
            <a:fld id="{7E239BAF-B42B-8F49-8E66-B1A7536C67BB}" type="slidenum">
              <a:rPr lang="en-US" smtClean="0"/>
              <a:t>‹#›</a:t>
            </a:fld>
            <a:endParaRPr lang="en-US"/>
          </a:p>
        </p:txBody>
      </p:sp>
    </p:spTree>
    <p:extLst>
      <p:ext uri="{BB962C8B-B14F-4D97-AF65-F5344CB8AC3E}">
        <p14:creationId xmlns:p14="http://schemas.microsoft.com/office/powerpoint/2010/main" val="2812375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44135" rtl="0" eaLnBrk="1" latinLnBrk="0" hangingPunct="1">
        <a:spcBef>
          <a:spcPct val="0"/>
        </a:spcBef>
        <a:buNone/>
        <a:defRPr sz="5267" kern="1200">
          <a:solidFill>
            <a:schemeClr val="tx1"/>
          </a:solidFill>
          <a:latin typeface="+mj-lt"/>
          <a:ea typeface="+mj-ea"/>
          <a:cs typeface="+mj-cs"/>
        </a:defRPr>
      </a:lvl1pPr>
    </p:titleStyle>
    <p:bodyStyle>
      <a:lvl1pPr marL="408100" indent="-408100" algn="l" defTabSz="544135" rtl="0" eaLnBrk="1" latinLnBrk="0" hangingPunct="1">
        <a:spcBef>
          <a:spcPct val="20000"/>
        </a:spcBef>
        <a:buFont typeface="Arial"/>
        <a:buChar char="•"/>
        <a:defRPr sz="3800" kern="1200">
          <a:solidFill>
            <a:schemeClr val="tx1"/>
          </a:solidFill>
          <a:latin typeface="+mn-lt"/>
          <a:ea typeface="+mn-ea"/>
          <a:cs typeface="+mn-cs"/>
        </a:defRPr>
      </a:lvl1pPr>
      <a:lvl2pPr marL="884218" indent="-340084" algn="l" defTabSz="544135" rtl="0" eaLnBrk="1" latinLnBrk="0" hangingPunct="1">
        <a:spcBef>
          <a:spcPct val="20000"/>
        </a:spcBef>
        <a:buFont typeface="Arial"/>
        <a:buChar char="–"/>
        <a:defRPr sz="3334" kern="1200">
          <a:solidFill>
            <a:schemeClr val="tx1"/>
          </a:solidFill>
          <a:latin typeface="+mn-lt"/>
          <a:ea typeface="+mn-ea"/>
          <a:cs typeface="+mn-cs"/>
        </a:defRPr>
      </a:lvl2pPr>
      <a:lvl3pPr marL="1360336" indent="-272068" algn="l" defTabSz="544135" rtl="0" eaLnBrk="1" latinLnBrk="0" hangingPunct="1">
        <a:spcBef>
          <a:spcPct val="20000"/>
        </a:spcBef>
        <a:buFont typeface="Arial"/>
        <a:buChar char="•"/>
        <a:defRPr sz="2867" kern="1200">
          <a:solidFill>
            <a:schemeClr val="tx1"/>
          </a:solidFill>
          <a:latin typeface="+mn-lt"/>
          <a:ea typeface="+mn-ea"/>
          <a:cs typeface="+mn-cs"/>
        </a:defRPr>
      </a:lvl3pPr>
      <a:lvl4pPr marL="1904471" indent="-272068" algn="l" defTabSz="544135" rtl="0" eaLnBrk="1" latinLnBrk="0" hangingPunct="1">
        <a:spcBef>
          <a:spcPct val="20000"/>
        </a:spcBef>
        <a:buFont typeface="Arial"/>
        <a:buChar char="–"/>
        <a:defRPr sz="2400" kern="1200">
          <a:solidFill>
            <a:schemeClr val="tx1"/>
          </a:solidFill>
          <a:latin typeface="+mn-lt"/>
          <a:ea typeface="+mn-ea"/>
          <a:cs typeface="+mn-cs"/>
        </a:defRPr>
      </a:lvl4pPr>
      <a:lvl5pPr marL="2448605" indent="-272068" algn="l" defTabSz="544135" rtl="0" eaLnBrk="1" latinLnBrk="0" hangingPunct="1">
        <a:spcBef>
          <a:spcPct val="20000"/>
        </a:spcBef>
        <a:buFont typeface="Arial"/>
        <a:buChar char="»"/>
        <a:defRPr sz="2400" kern="1200">
          <a:solidFill>
            <a:schemeClr val="tx1"/>
          </a:solidFill>
          <a:latin typeface="+mn-lt"/>
          <a:ea typeface="+mn-ea"/>
          <a:cs typeface="+mn-cs"/>
        </a:defRPr>
      </a:lvl5pPr>
      <a:lvl6pPr marL="2992739" indent="-272068" algn="l" defTabSz="544135" rtl="0" eaLnBrk="1" latinLnBrk="0" hangingPunct="1">
        <a:spcBef>
          <a:spcPct val="20000"/>
        </a:spcBef>
        <a:buFont typeface="Arial"/>
        <a:buChar char="•"/>
        <a:defRPr sz="2400" kern="1200">
          <a:solidFill>
            <a:schemeClr val="tx1"/>
          </a:solidFill>
          <a:latin typeface="+mn-lt"/>
          <a:ea typeface="+mn-ea"/>
          <a:cs typeface="+mn-cs"/>
        </a:defRPr>
      </a:lvl6pPr>
      <a:lvl7pPr marL="3536874" indent="-272068" algn="l" defTabSz="544135" rtl="0" eaLnBrk="1" latinLnBrk="0" hangingPunct="1">
        <a:spcBef>
          <a:spcPct val="20000"/>
        </a:spcBef>
        <a:buFont typeface="Arial"/>
        <a:buChar char="•"/>
        <a:defRPr sz="2400" kern="1200">
          <a:solidFill>
            <a:schemeClr val="tx1"/>
          </a:solidFill>
          <a:latin typeface="+mn-lt"/>
          <a:ea typeface="+mn-ea"/>
          <a:cs typeface="+mn-cs"/>
        </a:defRPr>
      </a:lvl7pPr>
      <a:lvl8pPr marL="4081008" indent="-272068" algn="l" defTabSz="544135" rtl="0" eaLnBrk="1" latinLnBrk="0" hangingPunct="1">
        <a:spcBef>
          <a:spcPct val="20000"/>
        </a:spcBef>
        <a:buFont typeface="Arial"/>
        <a:buChar char="•"/>
        <a:defRPr sz="2400" kern="1200">
          <a:solidFill>
            <a:schemeClr val="tx1"/>
          </a:solidFill>
          <a:latin typeface="+mn-lt"/>
          <a:ea typeface="+mn-ea"/>
          <a:cs typeface="+mn-cs"/>
        </a:defRPr>
      </a:lvl8pPr>
      <a:lvl9pPr marL="4625142" indent="-272068" algn="l" defTabSz="54413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135" rtl="0" eaLnBrk="1" latinLnBrk="0" hangingPunct="1">
        <a:defRPr sz="2133" kern="1200">
          <a:solidFill>
            <a:schemeClr val="tx1"/>
          </a:solidFill>
          <a:latin typeface="+mn-lt"/>
          <a:ea typeface="+mn-ea"/>
          <a:cs typeface="+mn-cs"/>
        </a:defRPr>
      </a:lvl1pPr>
      <a:lvl2pPr marL="544135" algn="l" defTabSz="544135" rtl="0" eaLnBrk="1" latinLnBrk="0" hangingPunct="1">
        <a:defRPr sz="2133" kern="1200">
          <a:solidFill>
            <a:schemeClr val="tx1"/>
          </a:solidFill>
          <a:latin typeface="+mn-lt"/>
          <a:ea typeface="+mn-ea"/>
          <a:cs typeface="+mn-cs"/>
        </a:defRPr>
      </a:lvl2pPr>
      <a:lvl3pPr marL="1088268" algn="l" defTabSz="544135" rtl="0" eaLnBrk="1" latinLnBrk="0" hangingPunct="1">
        <a:defRPr sz="2133" kern="1200">
          <a:solidFill>
            <a:schemeClr val="tx1"/>
          </a:solidFill>
          <a:latin typeface="+mn-lt"/>
          <a:ea typeface="+mn-ea"/>
          <a:cs typeface="+mn-cs"/>
        </a:defRPr>
      </a:lvl3pPr>
      <a:lvl4pPr marL="1632403" algn="l" defTabSz="544135" rtl="0" eaLnBrk="1" latinLnBrk="0" hangingPunct="1">
        <a:defRPr sz="2133" kern="1200">
          <a:solidFill>
            <a:schemeClr val="tx1"/>
          </a:solidFill>
          <a:latin typeface="+mn-lt"/>
          <a:ea typeface="+mn-ea"/>
          <a:cs typeface="+mn-cs"/>
        </a:defRPr>
      </a:lvl4pPr>
      <a:lvl5pPr marL="2176538" algn="l" defTabSz="544135" rtl="0" eaLnBrk="1" latinLnBrk="0" hangingPunct="1">
        <a:defRPr sz="2133" kern="1200">
          <a:solidFill>
            <a:schemeClr val="tx1"/>
          </a:solidFill>
          <a:latin typeface="+mn-lt"/>
          <a:ea typeface="+mn-ea"/>
          <a:cs typeface="+mn-cs"/>
        </a:defRPr>
      </a:lvl5pPr>
      <a:lvl6pPr marL="2720671" algn="l" defTabSz="544135" rtl="0" eaLnBrk="1" latinLnBrk="0" hangingPunct="1">
        <a:defRPr sz="2133" kern="1200">
          <a:solidFill>
            <a:schemeClr val="tx1"/>
          </a:solidFill>
          <a:latin typeface="+mn-lt"/>
          <a:ea typeface="+mn-ea"/>
          <a:cs typeface="+mn-cs"/>
        </a:defRPr>
      </a:lvl6pPr>
      <a:lvl7pPr marL="3264806" algn="l" defTabSz="544135" rtl="0" eaLnBrk="1" latinLnBrk="0" hangingPunct="1">
        <a:defRPr sz="2133" kern="1200">
          <a:solidFill>
            <a:schemeClr val="tx1"/>
          </a:solidFill>
          <a:latin typeface="+mn-lt"/>
          <a:ea typeface="+mn-ea"/>
          <a:cs typeface="+mn-cs"/>
        </a:defRPr>
      </a:lvl7pPr>
      <a:lvl8pPr marL="3808941" algn="l" defTabSz="544135" rtl="0" eaLnBrk="1" latinLnBrk="0" hangingPunct="1">
        <a:defRPr sz="2133" kern="1200">
          <a:solidFill>
            <a:schemeClr val="tx1"/>
          </a:solidFill>
          <a:latin typeface="+mn-lt"/>
          <a:ea typeface="+mn-ea"/>
          <a:cs typeface="+mn-cs"/>
        </a:defRPr>
      </a:lvl8pPr>
      <a:lvl9pPr marL="4353076" algn="l" defTabSz="544135"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www.iagto.com/agtc/eve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lftage-muenchen.com/mainpage/home.html" TargetMode="External"/><Relationship Id="rId5" Type="http://schemas.openxmlformats.org/officeDocument/2006/relationships/hyperlink" Target="http://www.pgashow.com/" TargetMode="External"/><Relationship Id="rId4" Type="http://schemas.openxmlformats.org/officeDocument/2006/relationships/image" Target="../media/image4.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7F4CF54-B6B8-451E-9FD5-87A6082FEB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211" b="3751"/>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0E061B1-6500-4FCC-A92A-5EB6FAD9758D}"/>
              </a:ext>
            </a:extLst>
          </p:cNvPr>
          <p:cNvSpPr/>
          <p:nvPr/>
        </p:nvSpPr>
        <p:spPr>
          <a:xfrm>
            <a:off x="447675" y="147953"/>
            <a:ext cx="11512006" cy="457882"/>
          </a:xfrm>
          <a:prstGeom prst="rect">
            <a:avLst/>
          </a:prstGeom>
        </p:spPr>
        <p:txBody>
          <a:bodyPr wrap="square">
            <a:spAutoFit/>
          </a:bodyPr>
          <a:lstStyle/>
          <a:p>
            <a:pPr marL="228600" marR="0" lvl="0" indent="0" algn="l" defTabSz="914400" rtl="0" eaLnBrk="1" fontAlgn="auto" latinLnBrk="0" hangingPunct="1">
              <a:lnSpc>
                <a:spcPct val="15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365F91"/>
                </a:solidFill>
                <a:effectLst/>
                <a:uLnTx/>
                <a:uFillTx/>
                <a:latin typeface="Rockwell" panose="02060603020205020403" pitchFamily="18" charset="0"/>
                <a:ea typeface="Times New Roman" panose="02020603050405020304" pitchFamily="18"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Rockwell" panose="02060603020205020403"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4DE0DF6-4610-461C-BDB0-8FB1495AC523}"/>
              </a:ext>
            </a:extLst>
          </p:cNvPr>
          <p:cNvSpPr/>
          <p:nvPr/>
        </p:nvSpPr>
        <p:spPr>
          <a:xfrm>
            <a:off x="361263" y="376894"/>
            <a:ext cx="8828003" cy="1708160"/>
          </a:xfrm>
          <a:prstGeom prst="rect">
            <a:avLst/>
          </a:prstGeom>
        </p:spPr>
        <p:txBody>
          <a:bodyPr wrap="square">
            <a:spAutoFit/>
          </a:bodyPr>
          <a:lstStyle/>
          <a:p>
            <a:pPr marL="0" marR="0" lvl="0" indent="0" algn="l" defTabSz="816161" rtl="0" eaLnBrk="1" fontAlgn="auto" latinLnBrk="0" hangingPunct="1">
              <a:lnSpc>
                <a:spcPct val="150000"/>
              </a:lnSpc>
              <a:spcBef>
                <a:spcPts val="0"/>
              </a:spcBef>
              <a:spcAft>
                <a:spcPts val="0"/>
              </a:spcAft>
              <a:buClr>
                <a:srgbClr val="008080"/>
              </a:buClr>
              <a:buSzTx/>
              <a:buFontTx/>
              <a:buNone/>
              <a:tabLst>
                <a:tab pos="1828800" algn="l"/>
              </a:tabLst>
              <a:defRPr/>
            </a:pPr>
            <a:r>
              <a:rPr kumimoji="0" lang="en-GB" sz="3500" b="1" i="0" u="none" strike="noStrike" kern="1200" cap="none" spc="300" normalizeH="0" baseline="0" noProof="0" dirty="0">
                <a:ln>
                  <a:noFill/>
                </a:ln>
                <a:solidFill>
                  <a:prstClr val="white"/>
                </a:solidFill>
                <a:effectLst/>
                <a:uLnTx/>
                <a:uFillTx/>
                <a:latin typeface="Rockwell"/>
                <a:ea typeface="+mn-ea"/>
                <a:cs typeface="+mn-cs"/>
              </a:rPr>
              <a:t>European Tour Properties </a:t>
            </a:r>
          </a:p>
          <a:p>
            <a:pPr marL="0" marR="0" lvl="0" indent="0" algn="l" defTabSz="816161" rtl="0" eaLnBrk="1" fontAlgn="auto" latinLnBrk="0" hangingPunct="1">
              <a:lnSpc>
                <a:spcPct val="150000"/>
              </a:lnSpc>
              <a:spcBef>
                <a:spcPts val="0"/>
              </a:spcBef>
              <a:spcAft>
                <a:spcPts val="0"/>
              </a:spcAft>
              <a:buClr>
                <a:srgbClr val="008080"/>
              </a:buClr>
              <a:buSzTx/>
              <a:buFontTx/>
              <a:buNone/>
              <a:tabLst>
                <a:tab pos="1828800" algn="l"/>
              </a:tabLst>
              <a:defRPr/>
            </a:pPr>
            <a:r>
              <a:rPr kumimoji="0" lang="en-GB" sz="3500" b="1" i="0" u="none" strike="noStrike" kern="1200" cap="none" spc="300" normalizeH="0" baseline="0" noProof="0" dirty="0">
                <a:ln>
                  <a:noFill/>
                </a:ln>
                <a:solidFill>
                  <a:prstClr val="white"/>
                </a:solidFill>
                <a:effectLst/>
                <a:uLnTx/>
                <a:uFillTx/>
                <a:latin typeface="Rockwell"/>
                <a:ea typeface="+mn-ea"/>
                <a:cs typeface="+mn-cs"/>
              </a:rPr>
              <a:t>2018 Support &amp; Activities</a:t>
            </a:r>
          </a:p>
        </p:txBody>
      </p:sp>
      <p:pic>
        <p:nvPicPr>
          <p:cNvPr id="8" name="Picture 7" descr="ET Properties Title Logo.png">
            <a:extLst>
              <a:ext uri="{FF2B5EF4-FFF2-40B4-BE49-F238E27FC236}">
                <a16:creationId xmlns:a16="http://schemas.microsoft.com/office/drawing/2014/main" id="{C0C76A77-3930-4C0C-A299-3F1EE21BA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814" y="5995307"/>
            <a:ext cx="1015867" cy="586402"/>
          </a:xfrm>
          <a:prstGeom prst="rect">
            <a:avLst/>
          </a:prstGeom>
        </p:spPr>
      </p:pic>
    </p:spTree>
    <p:extLst>
      <p:ext uri="{BB962C8B-B14F-4D97-AF65-F5344CB8AC3E}">
        <p14:creationId xmlns:p14="http://schemas.microsoft.com/office/powerpoint/2010/main" val="182422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889139" y="406198"/>
            <a:ext cx="63028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200" normalizeH="0" baseline="0" noProof="0" dirty="0">
                <a:ln>
                  <a:noFill/>
                </a:ln>
                <a:solidFill>
                  <a:srgbClr val="5998BC"/>
                </a:solidFill>
                <a:effectLst/>
                <a:uLnTx/>
                <a:uFillTx/>
                <a:latin typeface="Rockwell"/>
                <a:ea typeface="+mn-ea"/>
                <a:cs typeface="Rockwell"/>
              </a:rPr>
              <a:t>2018 Planned Activations</a:t>
            </a:r>
          </a:p>
        </p:txBody>
      </p:sp>
      <p:pic>
        <p:nvPicPr>
          <p:cNvPr id="25" name="Picture 24">
            <a:extLst>
              <a:ext uri="{FF2B5EF4-FFF2-40B4-BE49-F238E27FC236}">
                <a16:creationId xmlns:a16="http://schemas.microsoft.com/office/drawing/2014/main" id="{AB06F5D3-1F3C-4254-8D69-474E0D72CB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3925" y="0"/>
            <a:ext cx="5298075" cy="6858000"/>
          </a:xfrm>
          <a:prstGeom prst="rect">
            <a:avLst/>
          </a:prstGeom>
        </p:spPr>
      </p:pic>
      <p:pic>
        <p:nvPicPr>
          <p:cNvPr id="26" name="Picture 25">
            <a:extLst>
              <a:ext uri="{FF2B5EF4-FFF2-40B4-BE49-F238E27FC236}">
                <a16:creationId xmlns:a16="http://schemas.microsoft.com/office/drawing/2014/main" id="{FB2DC48A-1543-454B-AADA-1810DC05F7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51" y="0"/>
            <a:ext cx="8810258" cy="6858000"/>
          </a:xfrm>
          <a:prstGeom prst="rect">
            <a:avLst/>
          </a:prstGeom>
        </p:spPr>
      </p:pic>
      <p:sp>
        <p:nvSpPr>
          <p:cNvPr id="24" name="Rectangle 23">
            <a:extLst>
              <a:ext uri="{FF2B5EF4-FFF2-40B4-BE49-F238E27FC236}">
                <a16:creationId xmlns:a16="http://schemas.microsoft.com/office/drawing/2014/main" id="{B4B18861-12F9-42B0-8566-D38CEC1D7949}"/>
              </a:ext>
            </a:extLst>
          </p:cNvPr>
          <p:cNvSpPr/>
          <p:nvPr/>
        </p:nvSpPr>
        <p:spPr>
          <a:xfrm>
            <a:off x="1037829" y="1603200"/>
            <a:ext cx="5535646" cy="4093428"/>
          </a:xfrm>
          <a:prstGeom prst="rect">
            <a:avLst/>
          </a:prstGeom>
        </p:spPr>
        <p:txBody>
          <a:bodyPr wrap="square">
            <a:spAutoFit/>
          </a:bodyPr>
          <a:lstStyle/>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January 24</a:t>
            </a:r>
            <a:r>
              <a:rPr kumimoji="0" lang="en-US" sz="13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 26</a:t>
            </a:r>
            <a:r>
              <a:rPr kumimoji="0" lang="en-US" sz="13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PGA Merchandise Show</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Orlando, Florida, USA</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ET Properties attendance to identify industry trends, innovation and best practice. FAM Trip to major Golf Resort to be arranged for attendance with any ET Properties Network Personnel also attending the Show. </a:t>
            </a:r>
            <a:r>
              <a:rPr kumimoji="0" lang="en-GB" sz="1300" b="0" i="0" u="sng" strike="noStrike" kern="1200" cap="none" spc="0" normalizeH="0" baseline="0" noProof="0" dirty="0">
                <a:ln>
                  <a:noFill/>
                </a:ln>
                <a:solidFill>
                  <a:srgbClr val="1F497D">
                    <a:lumMod val="75000"/>
                  </a:srgbClr>
                </a:solidFill>
                <a:effectLst/>
                <a:uLnTx/>
                <a:uFillTx/>
                <a:latin typeface="Calibri"/>
                <a:ea typeface="+mn-ea"/>
                <a:cs typeface="+mn-cs"/>
                <a:hlinkClick r:id="rId5"/>
              </a:rPr>
              <a:t>http://www.pgashow.com/</a:t>
            </a:r>
            <a:r>
              <a:rPr kumimoji="0" lang="en-GB" sz="1300" b="0" i="0" u="none" strike="noStrike" kern="1200" cap="none" spc="0" normalizeH="0" baseline="0" noProof="0" dirty="0">
                <a:ln>
                  <a:noFill/>
                </a:ln>
                <a:solidFill>
                  <a:srgbClr val="1F497D">
                    <a:lumMod val="75000"/>
                  </a:srgbClr>
                </a:solidFill>
                <a:effectLst/>
                <a:uLnTx/>
                <a:uFillTx/>
                <a:latin typeface="Calibri"/>
                <a:ea typeface="+mn-ea"/>
                <a:cs typeface="+mn-cs"/>
              </a:rPr>
              <a:t> </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February 23</a:t>
            </a:r>
            <a:r>
              <a:rPr kumimoji="0" lang="en-US" sz="13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rd</a:t>
            </a: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 25</a:t>
            </a:r>
            <a:r>
              <a:rPr kumimoji="0" lang="en-US" sz="13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a:t>
            </a:r>
            <a:r>
              <a:rPr kumimoji="0" lang="en-US" sz="1300" b="1" i="0" u="none" strike="noStrike" kern="1200" cap="none" spc="0" normalizeH="0" baseline="0" noProof="0" dirty="0" err="1">
                <a:ln>
                  <a:noFill/>
                </a:ln>
                <a:solidFill>
                  <a:srgbClr val="1F497D">
                    <a:lumMod val="75000"/>
                  </a:srgbClr>
                </a:solidFill>
                <a:effectLst/>
                <a:uLnTx/>
                <a:uFillTx/>
                <a:latin typeface="Rockwell Std Light" charset="0"/>
                <a:ea typeface="Rockwell Std Light" charset="0"/>
                <a:cs typeface="Rockwell Std Light" charset="0"/>
              </a:rPr>
              <a:t>Golftage</a:t>
            </a: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München, Golf Show in southern Germany</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Munich, Germany </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ET Properties bespoke exhibition stand with opportunity for venues to participate at public golf show in Munich. Attended by approximately 20,000 visitors. </a:t>
            </a:r>
            <a:r>
              <a:rPr kumimoji="0" lang="en-GB" sz="1300" b="0" i="0" u="sng" strike="noStrike" kern="1200" cap="none" spc="0" normalizeH="0" baseline="0" noProof="0" dirty="0">
                <a:ln>
                  <a:noFill/>
                </a:ln>
                <a:solidFill>
                  <a:srgbClr val="1F497D">
                    <a:lumMod val="75000"/>
                  </a:srgbClr>
                </a:solidFill>
                <a:effectLst/>
                <a:uLnTx/>
                <a:uFillTx/>
                <a:latin typeface="Calibri"/>
                <a:ea typeface="+mn-ea"/>
                <a:cs typeface="+mn-cs"/>
                <a:hlinkClick r:id="rId6"/>
              </a:rPr>
              <a:t>https://www.golftage-muenchen.com/mainpage/home.html</a:t>
            </a:r>
            <a:r>
              <a:rPr kumimoji="0" lang="en-GB" sz="1300" b="0" i="0" u="none" strike="noStrike" kern="1200" cap="none" spc="0" normalizeH="0" baseline="0" noProof="0" dirty="0">
                <a:ln>
                  <a:noFill/>
                </a:ln>
                <a:solidFill>
                  <a:srgbClr val="1F497D">
                    <a:lumMod val="75000"/>
                  </a:srgbClr>
                </a:solidFill>
                <a:effectLst/>
                <a:uLnTx/>
                <a:uFillTx/>
                <a:latin typeface="Calibri"/>
                <a:ea typeface="+mn-ea"/>
                <a:cs typeface="+mn-cs"/>
              </a:rPr>
              <a:t> </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April 22</a:t>
            </a:r>
            <a:r>
              <a:rPr kumimoji="0" lang="en-US" sz="13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nd</a:t>
            </a: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 25</a:t>
            </a:r>
            <a:r>
              <a:rPr kumimoji="0" lang="en-US" sz="13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Asian Golf Tourism Convention presented by IAGTO</a:t>
            </a:r>
          </a:p>
          <a:p>
            <a:pPr marL="0" marR="0" lvl="0" indent="0" algn="just" defTabSz="91438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Manila, Philippines</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ET Properties will attend as a ‘sponsoring’ partner with opportunity for up to 10 venues to attend. More Info: </a:t>
            </a:r>
            <a:r>
              <a:rPr kumimoji="0" lang="en-US" sz="13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hlinkClick r:id="rId7"/>
              </a:rPr>
              <a:t>http://www.iagto.com/agtc/event</a:t>
            </a:r>
            <a:endParaRPr kumimoji="0" lang="en-US" sz="13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0063A7"/>
              </a:solidFill>
              <a:effectLst/>
              <a:uLnTx/>
              <a:uFillTx/>
              <a:latin typeface="Rockwell Std Light" charset="0"/>
              <a:ea typeface="Rockwell Std Light" charset="0"/>
              <a:cs typeface="Rockwell Std Light" charset="0"/>
            </a:endParaRPr>
          </a:p>
        </p:txBody>
      </p:sp>
      <p:sp>
        <p:nvSpPr>
          <p:cNvPr id="27" name="TextBox 26">
            <a:extLst>
              <a:ext uri="{FF2B5EF4-FFF2-40B4-BE49-F238E27FC236}">
                <a16:creationId xmlns:a16="http://schemas.microsoft.com/office/drawing/2014/main" id="{A5AC1004-3EE9-4589-83FE-81F85D30BD9F}"/>
              </a:ext>
            </a:extLst>
          </p:cNvPr>
          <p:cNvSpPr txBox="1"/>
          <p:nvPr/>
        </p:nvSpPr>
        <p:spPr>
          <a:xfrm>
            <a:off x="452680" y="406198"/>
            <a:ext cx="53408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0" normalizeH="0" baseline="0" noProof="0" dirty="0">
                <a:ln>
                  <a:noFill/>
                </a:ln>
                <a:solidFill>
                  <a:srgbClr val="5998BC"/>
                </a:solidFill>
                <a:effectLst/>
                <a:uLnTx/>
                <a:uFillTx/>
                <a:latin typeface="Rockwell"/>
                <a:ea typeface="+mn-ea"/>
                <a:cs typeface="+mn-cs"/>
              </a:rPr>
              <a:t>2018 Exhibitions</a:t>
            </a:r>
          </a:p>
        </p:txBody>
      </p:sp>
      <p:pic>
        <p:nvPicPr>
          <p:cNvPr id="29" name="Picture 28">
            <a:extLst>
              <a:ext uri="{FF2B5EF4-FFF2-40B4-BE49-F238E27FC236}">
                <a16:creationId xmlns:a16="http://schemas.microsoft.com/office/drawing/2014/main" id="{848DCB9A-276D-4865-B213-5B3CB8014E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2680" y="3307849"/>
            <a:ext cx="407816" cy="407816"/>
          </a:xfrm>
          <a:prstGeom prst="rect">
            <a:avLst/>
          </a:prstGeom>
        </p:spPr>
      </p:pic>
      <p:pic>
        <p:nvPicPr>
          <p:cNvPr id="30" name="Picture 29">
            <a:extLst>
              <a:ext uri="{FF2B5EF4-FFF2-40B4-BE49-F238E27FC236}">
                <a16:creationId xmlns:a16="http://schemas.microsoft.com/office/drawing/2014/main" id="{68B3B5FE-3EF1-43AF-B3F7-B2A45FF259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2680" y="4661151"/>
            <a:ext cx="407816" cy="403336"/>
          </a:xfrm>
          <a:prstGeom prst="rect">
            <a:avLst/>
          </a:prstGeom>
        </p:spPr>
      </p:pic>
      <p:pic>
        <p:nvPicPr>
          <p:cNvPr id="35" name="Picture 34">
            <a:extLst>
              <a:ext uri="{FF2B5EF4-FFF2-40B4-BE49-F238E27FC236}">
                <a16:creationId xmlns:a16="http://schemas.microsoft.com/office/drawing/2014/main" id="{7D6AB2C9-06F4-42A8-9C42-508C13F70BA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2680" y="1656234"/>
            <a:ext cx="407816" cy="403336"/>
          </a:xfrm>
          <a:prstGeom prst="rect">
            <a:avLst/>
          </a:prstGeom>
        </p:spPr>
      </p:pic>
    </p:spTree>
    <p:extLst>
      <p:ext uri="{BB962C8B-B14F-4D97-AF65-F5344CB8AC3E}">
        <p14:creationId xmlns:p14="http://schemas.microsoft.com/office/powerpoint/2010/main" val="368672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B06F5D3-1F3C-4254-8D69-474E0D72CB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0238" y="0"/>
            <a:ext cx="6868234" cy="6868234"/>
          </a:xfrm>
          <a:prstGeom prst="rect">
            <a:avLst/>
          </a:prstGeom>
        </p:spPr>
      </p:pic>
      <p:pic>
        <p:nvPicPr>
          <p:cNvPr id="26" name="Picture 25">
            <a:extLst>
              <a:ext uri="{FF2B5EF4-FFF2-40B4-BE49-F238E27FC236}">
                <a16:creationId xmlns:a16="http://schemas.microsoft.com/office/drawing/2014/main" id="{FB2DC48A-1543-454B-AADA-1810DC05F7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a:off x="3339319" y="3057"/>
            <a:ext cx="8842443" cy="6888784"/>
          </a:xfrm>
          <a:prstGeom prst="rect">
            <a:avLst/>
          </a:prstGeom>
        </p:spPr>
      </p:pic>
      <p:sp>
        <p:nvSpPr>
          <p:cNvPr id="24" name="Rectangle 23">
            <a:extLst>
              <a:ext uri="{FF2B5EF4-FFF2-40B4-BE49-F238E27FC236}">
                <a16:creationId xmlns:a16="http://schemas.microsoft.com/office/drawing/2014/main" id="{B4B18861-12F9-42B0-8566-D38CEC1D7949}"/>
              </a:ext>
            </a:extLst>
          </p:cNvPr>
          <p:cNvSpPr/>
          <p:nvPr/>
        </p:nvSpPr>
        <p:spPr>
          <a:xfrm>
            <a:off x="6050942" y="1356064"/>
            <a:ext cx="5694999" cy="5047536"/>
          </a:xfrm>
          <a:prstGeom prst="rect">
            <a:avLst/>
          </a:prstGeom>
        </p:spPr>
        <p:txBody>
          <a:bodyPr wrap="square">
            <a:spAutoFit/>
          </a:bodyPr>
          <a:lstStyle/>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May 24</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 27</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BMW PGA Championship</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Wentworth Club, Surrey, UK</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Real estate focused exhibition stand in partnership with Real Estate Partner.</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June 24</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 27</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North American Golf Tourism Convention presented by IAGTO</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Oregon, USA</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ET Properties will attend as a ‘sponsoring’ partner with opportunity for up to 5 venues to attend.</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September 13</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 16</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KLM Open</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The Dutch, The Netherlands</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ET Properties bespoke exhibition stand, for data capture, no venue presence required. </a:t>
            </a:r>
            <a:endPar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October 15th – 18th, International Golf Travel Market</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Slovenia</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ET Properties bespoke exhibition stand with opportunity for up to 15 venue registered delegates to participate.</a:t>
            </a:r>
          </a:p>
        </p:txBody>
      </p:sp>
      <p:sp>
        <p:nvSpPr>
          <p:cNvPr id="27" name="TextBox 26">
            <a:extLst>
              <a:ext uri="{FF2B5EF4-FFF2-40B4-BE49-F238E27FC236}">
                <a16:creationId xmlns:a16="http://schemas.microsoft.com/office/drawing/2014/main" id="{A5AC1004-3EE9-4589-83FE-81F85D30BD9F}"/>
              </a:ext>
            </a:extLst>
          </p:cNvPr>
          <p:cNvSpPr txBox="1"/>
          <p:nvPr/>
        </p:nvSpPr>
        <p:spPr>
          <a:xfrm>
            <a:off x="5413812" y="489437"/>
            <a:ext cx="53408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0" normalizeH="0" baseline="0" noProof="0" dirty="0">
                <a:ln>
                  <a:noFill/>
                </a:ln>
                <a:solidFill>
                  <a:srgbClr val="5998BC"/>
                </a:solidFill>
                <a:effectLst/>
                <a:uLnTx/>
                <a:uFillTx/>
                <a:latin typeface="Rockwell"/>
                <a:ea typeface="+mn-ea"/>
                <a:cs typeface="+mn-cs"/>
              </a:rPr>
              <a:t>2018 Exhibitions</a:t>
            </a:r>
          </a:p>
        </p:txBody>
      </p:sp>
      <p:pic>
        <p:nvPicPr>
          <p:cNvPr id="31" name="Picture 30">
            <a:extLst>
              <a:ext uri="{FF2B5EF4-FFF2-40B4-BE49-F238E27FC236}">
                <a16:creationId xmlns:a16="http://schemas.microsoft.com/office/drawing/2014/main" id="{797CD243-349A-445D-A12A-FAC450AE8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63697" y="1605131"/>
            <a:ext cx="407808" cy="407808"/>
          </a:xfrm>
          <a:prstGeom prst="rect">
            <a:avLst/>
          </a:prstGeom>
        </p:spPr>
      </p:pic>
      <p:pic>
        <p:nvPicPr>
          <p:cNvPr id="32" name="Picture 31">
            <a:extLst>
              <a:ext uri="{FF2B5EF4-FFF2-40B4-BE49-F238E27FC236}">
                <a16:creationId xmlns:a16="http://schemas.microsoft.com/office/drawing/2014/main" id="{E16B9FA6-F96F-4CD1-97DC-B856BA3488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3697" y="2668128"/>
            <a:ext cx="407816" cy="403336"/>
          </a:xfrm>
          <a:prstGeom prst="rect">
            <a:avLst/>
          </a:prstGeom>
        </p:spPr>
      </p:pic>
      <p:pic>
        <p:nvPicPr>
          <p:cNvPr id="33" name="Picture 32">
            <a:extLst>
              <a:ext uri="{FF2B5EF4-FFF2-40B4-BE49-F238E27FC236}">
                <a16:creationId xmlns:a16="http://schemas.microsoft.com/office/drawing/2014/main" id="{35562608-9534-4FC6-A067-55795787E8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63697" y="4191529"/>
            <a:ext cx="407808" cy="407808"/>
          </a:xfrm>
          <a:prstGeom prst="rect">
            <a:avLst/>
          </a:prstGeom>
        </p:spPr>
      </p:pic>
      <p:pic>
        <p:nvPicPr>
          <p:cNvPr id="34" name="Picture 33">
            <a:extLst>
              <a:ext uri="{FF2B5EF4-FFF2-40B4-BE49-F238E27FC236}">
                <a16:creationId xmlns:a16="http://schemas.microsoft.com/office/drawing/2014/main" id="{A043CF74-071E-4694-B917-CE0A80D0BF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3697" y="5433787"/>
            <a:ext cx="407816" cy="403336"/>
          </a:xfrm>
          <a:prstGeom prst="rect">
            <a:avLst/>
          </a:prstGeom>
        </p:spPr>
      </p:pic>
    </p:spTree>
    <p:extLst>
      <p:ext uri="{BB962C8B-B14F-4D97-AF65-F5344CB8AC3E}">
        <p14:creationId xmlns:p14="http://schemas.microsoft.com/office/powerpoint/2010/main" val="357684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3" name="Picture 2">
            <a:extLst>
              <a:ext uri="{FF2B5EF4-FFF2-40B4-BE49-F238E27FC236}">
                <a16:creationId xmlns:a16="http://schemas.microsoft.com/office/drawing/2014/main" id="{C78386BF-CA83-436D-8CD3-EFA71C7AE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97150" y="2"/>
            <a:ext cx="6994850" cy="6857998"/>
          </a:xfrm>
          <a:prstGeom prst="rect">
            <a:avLst/>
          </a:prstGeom>
        </p:spPr>
      </p:pic>
      <p:pic>
        <p:nvPicPr>
          <p:cNvPr id="10" name="Picture 9">
            <a:extLst>
              <a:ext uri="{FF2B5EF4-FFF2-40B4-BE49-F238E27FC236}">
                <a16:creationId xmlns:a16="http://schemas.microsoft.com/office/drawing/2014/main" id="{18025696-BC7C-44E0-9F47-D851B580D88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677"/>
            <a:ext cx="8706678" cy="6863677"/>
          </a:xfrm>
          <a:prstGeom prst="rect">
            <a:avLst/>
          </a:prstGeom>
        </p:spPr>
      </p:pic>
      <p:sp>
        <p:nvSpPr>
          <p:cNvPr id="8" name="Rectangle 7"/>
          <p:cNvSpPr/>
          <p:nvPr/>
        </p:nvSpPr>
        <p:spPr>
          <a:xfrm>
            <a:off x="1036918" y="1341764"/>
            <a:ext cx="5623190" cy="4385816"/>
          </a:xfrm>
          <a:prstGeom prst="rect">
            <a:avLst/>
          </a:prstGeom>
        </p:spPr>
        <p:txBody>
          <a:bodyPr wrap="square">
            <a:spAutoFit/>
          </a:bodyPr>
          <a:lstStyle/>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just"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European Tour Properties Annual Conference,  March 13</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 15</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a:t>
            </a:r>
          </a:p>
          <a:p>
            <a:pPr marL="0" marR="0" lvl="0" indent="0" algn="just"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London Golf Club, UK </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3 day annual conference, with official dinner and workshops. ET Properties will pay for two nights hotel accommodation for one conference delegate per venue.</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European Tour Properties Senior Classic, September 6</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 9</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a:t>
            </a:r>
            <a:endParaRPr kumimoji="0" lang="en-US" sz="1400" b="1" i="1"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Lighthouse Golf &amp; Spa Resort, Bulgaria</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Pro - am event where each ET Properties venue has the opportunity to enter one team of three, discounted accommodation rates also available.</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European Tour Properties Invitational December 3</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rd</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 6</a:t>
            </a:r>
            <a:r>
              <a:rPr kumimoji="0" lang="en-US" sz="1400" b="1" i="0" u="none" strike="noStrike" kern="1200" cap="none" spc="0" normalizeH="0" baseline="30000" noProof="0" dirty="0">
                <a:ln>
                  <a:noFill/>
                </a:ln>
                <a:solidFill>
                  <a:srgbClr val="1F497D">
                    <a:lumMod val="75000"/>
                  </a:srgbClr>
                </a:solidFill>
                <a:effectLst/>
                <a:uLnTx/>
                <a:uFillTx/>
                <a:latin typeface="Rockwell Std Light" charset="0"/>
                <a:ea typeface="Rockwell Std Light" charset="0"/>
                <a:cs typeface="Rockwell Std Light" charset="0"/>
              </a:rPr>
              <a:t>th</a:t>
            </a: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Jumeirah Golf Estates, Dubai</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Annual golf event with reception, dinner, two rounds of ‘competition’ golf, gala dinner and prize giving. ET Properties venues to attend with clients, VIP guests or colleagues.</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63A7"/>
              </a:solidFill>
              <a:effectLst/>
              <a:uLnTx/>
              <a:uFillTx/>
              <a:latin typeface="Rockwell Std Light" charset="0"/>
              <a:ea typeface="Rockwell Std Light" charset="0"/>
              <a:cs typeface="Rockwell Std Light" charset="0"/>
            </a:endParaRP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5889" y="1591065"/>
            <a:ext cx="403141" cy="403141"/>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6910" y="3096308"/>
            <a:ext cx="407816" cy="407816"/>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5889" y="4373852"/>
            <a:ext cx="408472" cy="408472"/>
          </a:xfrm>
          <a:prstGeom prst="rect">
            <a:avLst/>
          </a:prstGeom>
        </p:spPr>
      </p:pic>
      <p:sp>
        <p:nvSpPr>
          <p:cNvPr id="6" name="TextBox 5"/>
          <p:cNvSpPr txBox="1"/>
          <p:nvPr/>
        </p:nvSpPr>
        <p:spPr>
          <a:xfrm>
            <a:off x="427055" y="422224"/>
            <a:ext cx="48556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0" normalizeH="0" baseline="0" noProof="0" dirty="0">
                <a:ln>
                  <a:noFill/>
                </a:ln>
                <a:solidFill>
                  <a:srgbClr val="5998BC"/>
                </a:solidFill>
                <a:effectLst/>
                <a:uLnTx/>
                <a:uFillTx/>
                <a:latin typeface="Rockwell"/>
                <a:ea typeface="+mn-ea"/>
                <a:cs typeface="+mn-cs"/>
              </a:rPr>
              <a:t>2018 Events</a:t>
            </a:r>
          </a:p>
        </p:txBody>
      </p:sp>
    </p:spTree>
    <p:extLst>
      <p:ext uri="{BB962C8B-B14F-4D97-AF65-F5344CB8AC3E}">
        <p14:creationId xmlns:p14="http://schemas.microsoft.com/office/powerpoint/2010/main" val="83956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115"/>
            <a:ext cx="12192000" cy="6857999"/>
          </a:xfrm>
          <a:prstGeom prst="rect">
            <a:avLst/>
          </a:prstGeom>
        </p:spPr>
      </p:pic>
      <p:pic>
        <p:nvPicPr>
          <p:cNvPr id="13" name="Picture 12">
            <a:extLst>
              <a:ext uri="{FF2B5EF4-FFF2-40B4-BE49-F238E27FC236}">
                <a16:creationId xmlns:a16="http://schemas.microsoft.com/office/drawing/2014/main" id="{C34B5F90-25F7-45A9-ABA5-329FB24E93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1" cy="6857999"/>
          </a:xfrm>
          <a:prstGeom prst="rect">
            <a:avLst/>
          </a:prstGeom>
        </p:spPr>
      </p:pic>
      <p:sp>
        <p:nvSpPr>
          <p:cNvPr id="6" name="TextBox 5"/>
          <p:cNvSpPr txBox="1"/>
          <p:nvPr/>
        </p:nvSpPr>
        <p:spPr>
          <a:xfrm>
            <a:off x="448556" y="376353"/>
            <a:ext cx="59879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0" normalizeH="0" baseline="0" noProof="0" dirty="0">
                <a:ln>
                  <a:noFill/>
                </a:ln>
                <a:solidFill>
                  <a:srgbClr val="5998BC"/>
                </a:solidFill>
                <a:effectLst/>
                <a:uLnTx/>
                <a:uFillTx/>
                <a:latin typeface="Rockwell"/>
                <a:ea typeface="+mn-ea"/>
                <a:cs typeface="+mn-cs"/>
              </a:rPr>
              <a:t>2018 Communications </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628" y="1206380"/>
            <a:ext cx="403141" cy="403141"/>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988" y="1959920"/>
            <a:ext cx="402330" cy="400277"/>
          </a:xfrm>
          <a:prstGeom prst="rect">
            <a:avLst/>
          </a:prstGeom>
        </p:spPr>
      </p:pic>
      <p:pic>
        <p:nvPicPr>
          <p:cNvPr id="12" name="Picture 11">
            <a:extLst>
              <a:ext uri="{FF2B5EF4-FFF2-40B4-BE49-F238E27FC236}">
                <a16:creationId xmlns:a16="http://schemas.microsoft.com/office/drawing/2014/main" id="{3C16BCC0-C15C-4CD5-9E55-D43D3582FF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765" y="3108584"/>
            <a:ext cx="402330" cy="400277"/>
          </a:xfrm>
          <a:prstGeom prst="rect">
            <a:avLst/>
          </a:prstGeom>
        </p:spPr>
      </p:pic>
      <p:pic>
        <p:nvPicPr>
          <p:cNvPr id="16" name="Picture 15">
            <a:extLst>
              <a:ext uri="{FF2B5EF4-FFF2-40B4-BE49-F238E27FC236}">
                <a16:creationId xmlns:a16="http://schemas.microsoft.com/office/drawing/2014/main" id="{56CA98BE-FAD9-4BE4-AEC6-E54D1D2570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595" y="4044078"/>
            <a:ext cx="402330" cy="400277"/>
          </a:xfrm>
          <a:prstGeom prst="rect">
            <a:avLst/>
          </a:prstGeom>
        </p:spPr>
      </p:pic>
      <p:pic>
        <p:nvPicPr>
          <p:cNvPr id="11" name="Picture 10">
            <a:extLst>
              <a:ext uri="{FF2B5EF4-FFF2-40B4-BE49-F238E27FC236}">
                <a16:creationId xmlns:a16="http://schemas.microsoft.com/office/drawing/2014/main" id="{8CF46A39-45C0-430E-A584-04163C6B6D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595" y="4812270"/>
            <a:ext cx="402330" cy="400277"/>
          </a:xfrm>
          <a:prstGeom prst="rect">
            <a:avLst/>
          </a:prstGeom>
        </p:spPr>
      </p:pic>
      <p:pic>
        <p:nvPicPr>
          <p:cNvPr id="17" name="Picture 16">
            <a:extLst>
              <a:ext uri="{FF2B5EF4-FFF2-40B4-BE49-F238E27FC236}">
                <a16:creationId xmlns:a16="http://schemas.microsoft.com/office/drawing/2014/main" id="{E0CFA76B-ACF2-4FF3-B712-13E510E3F8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4988" y="5520175"/>
            <a:ext cx="402330" cy="402330"/>
          </a:xfrm>
          <a:prstGeom prst="rect">
            <a:avLst/>
          </a:prstGeom>
        </p:spPr>
      </p:pic>
      <p:pic>
        <p:nvPicPr>
          <p:cNvPr id="22" name="Picture 21">
            <a:extLst>
              <a:ext uri="{FF2B5EF4-FFF2-40B4-BE49-F238E27FC236}">
                <a16:creationId xmlns:a16="http://schemas.microsoft.com/office/drawing/2014/main" id="{2B27A7BA-002A-4F9B-85A1-394FF56613E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171489" y="767486"/>
            <a:ext cx="2712748" cy="1212599"/>
          </a:xfrm>
          <a:prstGeom prst="rect">
            <a:avLst/>
          </a:prstGeom>
        </p:spPr>
      </p:pic>
      <p:pic>
        <p:nvPicPr>
          <p:cNvPr id="23" name="Picture 22">
            <a:extLst>
              <a:ext uri="{FF2B5EF4-FFF2-40B4-BE49-F238E27FC236}">
                <a16:creationId xmlns:a16="http://schemas.microsoft.com/office/drawing/2014/main" id="{678320FB-D258-4C87-9734-3219C5E2FE3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171489" y="3577235"/>
            <a:ext cx="2830669" cy="1213985"/>
          </a:xfrm>
          <a:prstGeom prst="rect">
            <a:avLst/>
          </a:prstGeom>
        </p:spPr>
      </p:pic>
      <p:pic>
        <p:nvPicPr>
          <p:cNvPr id="24" name="Picture 23">
            <a:extLst>
              <a:ext uri="{FF2B5EF4-FFF2-40B4-BE49-F238E27FC236}">
                <a16:creationId xmlns:a16="http://schemas.microsoft.com/office/drawing/2014/main" id="{9D71AA1D-3CD0-4301-8AA2-BDFCA3FD3F4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186" b="-9933"/>
          <a:stretch/>
        </p:blipFill>
        <p:spPr>
          <a:xfrm>
            <a:off x="9164096" y="2150981"/>
            <a:ext cx="2838062" cy="1345429"/>
          </a:xfrm>
          <a:prstGeom prst="rect">
            <a:avLst/>
          </a:prstGeom>
        </p:spPr>
      </p:pic>
      <p:pic>
        <p:nvPicPr>
          <p:cNvPr id="25" name="Picture 24">
            <a:extLst>
              <a:ext uri="{FF2B5EF4-FFF2-40B4-BE49-F238E27FC236}">
                <a16:creationId xmlns:a16="http://schemas.microsoft.com/office/drawing/2014/main" id="{887DD1A6-3FC9-4190-AFCC-9635DADAB1A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280264" y="5035454"/>
            <a:ext cx="2725591" cy="1178259"/>
          </a:xfrm>
          <a:prstGeom prst="rect">
            <a:avLst/>
          </a:prstGeom>
        </p:spPr>
      </p:pic>
      <p:sp>
        <p:nvSpPr>
          <p:cNvPr id="8" name="Rectangle 7"/>
          <p:cNvSpPr/>
          <p:nvPr/>
        </p:nvSpPr>
        <p:spPr>
          <a:xfrm>
            <a:off x="1057294" y="1187968"/>
            <a:ext cx="8121588" cy="4862870"/>
          </a:xfrm>
          <a:prstGeom prst="rect">
            <a:avLst/>
          </a:prstGeom>
        </p:spPr>
        <p:txBody>
          <a:bodyPr wrap="square">
            <a:spAutoFit/>
          </a:bodyPr>
          <a:lstStyle/>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2018 Conference Call </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January conference call to venues previewing additional plans for the year. </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E-newsletters 2018 x 5</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E-newsletters sent to My European Tour database of approximately 230,000 registered emails requesting travel &amp; real estate information, providing o</a:t>
            </a:r>
            <a:r>
              <a:rPr kumimoji="0" lang="en-US" sz="1400" b="0" i="0" u="none" strike="noStrike" kern="1200" cap="none" spc="0" normalizeH="0" baseline="0" noProof="0" dirty="0" err="1">
                <a:ln>
                  <a:noFill/>
                </a:ln>
                <a:solidFill>
                  <a:srgbClr val="1F497D">
                    <a:lumMod val="75000"/>
                  </a:srgbClr>
                </a:solidFill>
                <a:effectLst/>
                <a:uLnTx/>
                <a:uFillTx/>
                <a:latin typeface="Rockwell Std Light" charset="0"/>
                <a:ea typeface="Rockwell Std Light" charset="0"/>
                <a:cs typeface="Rockwell Std Light" charset="0"/>
              </a:rPr>
              <a:t>pportunity</a:t>
            </a: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 for current individual venue offers for golf rounds, golf packages and real estate.</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Printed Newsletters 2018 x2</a:t>
            </a:r>
            <a:endPar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Two printed newsletters produced for use at events and within venues, offering an opportunity to effectively communicate longer term offers, news, development, tournament information and significant media items. </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Business Newsletters x4</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Sent to Industry focused database to promote venues, venue personnel and network to influencing audience.</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ET Properties ‘Network News’</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New platform for updating items of interest across the Network.</a:t>
            </a:r>
          </a:p>
          <a:p>
            <a:pPr marL="0" marR="0" lvl="0" indent="0" algn="l" defTabSz="91438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endParaRP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Media Drive Campaign – 12 month banner campaign across third-party golf sites </a:t>
            </a:r>
          </a:p>
          <a:p>
            <a:pPr marL="0" marR="0" lvl="0" indent="0" algn="l" defTabSz="9143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Rockwell Std Light" charset="0"/>
                <a:ea typeface="Rockwell Std Light" charset="0"/>
                <a:cs typeface="Rockwell Std Light" charset="0"/>
              </a:rPr>
              <a:t>Additional to ongoing banner campaigns on ET.com site.</a:t>
            </a:r>
          </a:p>
        </p:txBody>
      </p:sp>
    </p:spTree>
    <p:extLst>
      <p:ext uri="{BB962C8B-B14F-4D97-AF65-F5344CB8AC3E}">
        <p14:creationId xmlns:p14="http://schemas.microsoft.com/office/powerpoint/2010/main" val="176207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DAA202-FCF4-4678-BAB7-39EFE3DC6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02956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Words>
  <Application>Microsoft Office PowerPoint</Application>
  <PresentationFormat>Widescreen</PresentationFormat>
  <Paragraphs>75</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Rockwell</vt:lpstr>
      <vt:lpstr>Rockwell Std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Fitz-Costa</dc:creator>
  <cp:lastModifiedBy>Zoe Fitz-Costa</cp:lastModifiedBy>
  <cp:revision>1</cp:revision>
  <dcterms:created xsi:type="dcterms:W3CDTF">2018-02-06T16:38:42Z</dcterms:created>
  <dcterms:modified xsi:type="dcterms:W3CDTF">2018-02-06T16:38:55Z</dcterms:modified>
</cp:coreProperties>
</file>